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3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87" r:id="rId46"/>
    <p:sldId id="288" r:id="rId47"/>
    <p:sldId id="289" r:id="rId48"/>
    <p:sldId id="29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87" autoAdjust="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0E30-E475-4D36-9046-4D3BBA80B372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3D1D-C76B-44AA-99F0-C43628434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8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r-Latn-RS" dirty="0"/>
              <a:t>Funkcije, odnosno procesi obrade podataka</a:t>
            </a:r>
          </a:p>
          <a:p>
            <a:pPr marL="228600" indent="-228600">
              <a:buAutoNum type="arabicPeriod"/>
            </a:pPr>
            <a:r>
              <a:rPr lang="sr-Latn-RS" dirty="0"/>
              <a:t>Interfejsi, objekti van sistema sa kojima sistem komunicira preko tokova podataka</a:t>
            </a:r>
          </a:p>
          <a:p>
            <a:pPr marL="228600" indent="-228600">
              <a:buAutoNum type="arabicPeriod"/>
            </a:pPr>
            <a:r>
              <a:rPr lang="sr-Latn-RS" dirty="0"/>
              <a:t>Tokovi podataka, preko kojih se podaci prenose između interfejsa, funkcije i skladišta</a:t>
            </a:r>
          </a:p>
          <a:p>
            <a:pPr marL="228600" indent="-228600">
              <a:buAutoNum type="arabicPeriod"/>
            </a:pPr>
            <a:r>
              <a:rPr lang="sr-Latn-RS" dirty="0"/>
              <a:t>Skladišta podataka, u kojima se permanentno čuvaju stanja sistema.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23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605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169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1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Međusobni odnos funkcija, interfejsa, tokova podataka i skladišta se prikazuje preko dijagrama toka podataka.</a:t>
            </a:r>
          </a:p>
          <a:p>
            <a:pPr marL="0" indent="0">
              <a:buNone/>
            </a:pPr>
            <a:r>
              <a:rPr lang="sr-Latn-RS" dirty="0"/>
              <a:t>Rečnik podataka opisuje strukturu i sadržaj svih tokova i skladišta podataka.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1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33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84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38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9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10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3D1D-C76B-44AA-99F0-C436284347F2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4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7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3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5E91-D7E6-47FD-B56E-DFD7ED9D505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2A9D-B1EA-4680-84B8-CF3316DF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016" y="2708920"/>
            <a:ext cx="7993498" cy="1187374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  <a:t>Funkcionalni</a:t>
            </a:r>
            <a:r>
              <a:rPr lang="en-US" sz="36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  <a:t> model </a:t>
            </a:r>
            <a:r>
              <a:rPr lang="en-US" sz="36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Cambria" pitchFamily="18" charset="0"/>
                <a:ea typeface="Cambria" pitchFamily="18" charset="0"/>
              </a:rPr>
              <a:t>sistema</a:t>
            </a:r>
            <a:endParaRPr lang="en-US" sz="3100" dirty="0">
              <a:solidFill>
                <a:srgbClr val="0070C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BB9508-409F-463D-956D-B7807E3F0C14}"/>
              </a:ext>
            </a:extLst>
          </p:cNvPr>
          <p:cNvSpPr txBox="1">
            <a:spLocks/>
          </p:cNvSpPr>
          <p:nvPr/>
        </p:nvSpPr>
        <p:spPr>
          <a:xfrm>
            <a:off x="487016" y="10527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r-Latn-RS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Cambria" pitchFamily="18" charset="0"/>
                <a:ea typeface="Cambria" pitchFamily="18" charset="0"/>
              </a:rPr>
              <a:t>Projektovanje informacionih sistema</a:t>
            </a:r>
            <a:endParaRPr lang="en-US" dirty="0">
              <a:solidFill>
                <a:srgbClr val="002060"/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45585"/>
            <a:ext cx="7094322" cy="2664295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Polje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je... ?</a:t>
            </a:r>
          </a:p>
          <a:p>
            <a:pPr algn="l"/>
            <a:endParaRPr lang="sr-Latn-RS" sz="2400" b="1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Polja svoje vrednosti uzimaju iz skupova vrednosti koje se nazivaju 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domenima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. Domeni mogu biti ...?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Činjenica da polje uzima 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vrednost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iz nekog domena označava se na sledeći način: </a:t>
            </a: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	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naziv polja : domen 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[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ograničenje</a:t>
            </a:r>
            <a:r>
              <a:rPr lang="en-US" sz="2400" b="1" dirty="0">
                <a:solidFill>
                  <a:schemeClr val="tx2"/>
                </a:solidFill>
                <a:latin typeface="Cambria" pitchFamily="18" charset="0"/>
              </a:rPr>
              <a:t>]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7814402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</a:t>
            </a:r>
            <a:r>
              <a:rPr lang="sr-Latn-RS" sz="3600" dirty="0">
                <a:solidFill>
                  <a:srgbClr val="FFC000"/>
                </a:solidFill>
                <a:latin typeface="Cambria" pitchFamily="18" charset="0"/>
              </a:rPr>
              <a:t>polja i domeni</a:t>
            </a:r>
            <a:endParaRPr lang="en-US" sz="3600" dirty="0">
              <a:solidFill>
                <a:srgbClr val="FFC000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509DE4D-AD6D-4EE2-A8B7-2E049825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588083"/>
            <a:ext cx="5016395" cy="1855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8B8637D-E48B-418B-AB0C-7DA59CA47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945585"/>
            <a:ext cx="1163960" cy="11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45585"/>
            <a:ext cx="8534482" cy="1267391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Pored polja se može pojaviti i druga definisana struktura. Konstrukcija kojom se od komponenata gradi struktura može biti: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7814402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</a:t>
            </a:r>
            <a:r>
              <a:rPr lang="sr-Latn-RS" sz="3600" dirty="0">
                <a:solidFill>
                  <a:srgbClr val="00B050"/>
                </a:solidFill>
                <a:latin typeface="Cambria" pitchFamily="18" charset="0"/>
              </a:rPr>
              <a:t>strukture</a:t>
            </a:r>
            <a:endParaRPr lang="en-US" sz="3600" dirty="0">
              <a:solidFill>
                <a:srgbClr val="00B050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33428F2-CAA8-441D-9FC3-4CBC0128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07489"/>
            <a:ext cx="3676586" cy="267869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F6B13491-1AF3-4787-820C-2B18E25A61B2}"/>
              </a:ext>
            </a:extLst>
          </p:cNvPr>
          <p:cNvSpPr txBox="1">
            <a:spLocks/>
          </p:cNvSpPr>
          <p:nvPr/>
        </p:nvSpPr>
        <p:spPr>
          <a:xfrm>
            <a:off x="179512" y="3249389"/>
            <a:ext cx="5546658" cy="3059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Agregacija komponenata 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koja se predstavlja kao lista komponenata koje je čine u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&lt;&gt; 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zagradama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&lt;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a,b,c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&gt;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. Agregacija – složena struktura n komponenata. Vrednost agregacije n-toka u kojoj svaki element ima vrednost odgovarajuće komponente.</a:t>
            </a:r>
            <a:endParaRPr lang="en-US" sz="2400" dirty="0">
              <a:solidFill>
                <a:srgbClr val="1F497D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7814402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</a:t>
            </a:r>
            <a:r>
              <a:rPr lang="sr-Latn-RS" sz="3600" dirty="0">
                <a:solidFill>
                  <a:srgbClr val="00B050"/>
                </a:solidFill>
                <a:latin typeface="Cambria" pitchFamily="18" charset="0"/>
              </a:rPr>
              <a:t>strukture</a:t>
            </a:r>
            <a:endParaRPr lang="en-US" sz="3600" dirty="0">
              <a:solidFill>
                <a:srgbClr val="00B050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F6B13491-1AF3-4787-820C-2B18E25A61B2}"/>
              </a:ext>
            </a:extLst>
          </p:cNvPr>
          <p:cNvSpPr txBox="1">
            <a:spLocks/>
          </p:cNvSpPr>
          <p:nvPr/>
        </p:nvSpPr>
        <p:spPr>
          <a:xfrm>
            <a:off x="179512" y="2204865"/>
            <a:ext cx="8784976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Eksluzivna specijalizacija (unija) komponenata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koja se predstavlja kao lista komponenata u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[]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zagradama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[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a,b,c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]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. Označava da se u strukturi pojavljuje eksluzivno jedna od navedenih komponenti, ili a ili b ili c. Ako se u uglastoj zagradi pojavi samo jedna komponenta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[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a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]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to znači da se u strukturi ova komponenta javlja ili ne javlja.</a:t>
            </a:r>
            <a:endParaRPr lang="en-US" sz="2400" dirty="0">
              <a:solidFill>
                <a:srgbClr val="1F497D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6BDCE56-C30C-4649-865A-43B9BE72C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121771"/>
            <a:ext cx="6751905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7814402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</a:t>
            </a:r>
            <a:r>
              <a:rPr lang="sr-Latn-RS" sz="3600" dirty="0">
                <a:solidFill>
                  <a:srgbClr val="00B050"/>
                </a:solidFill>
                <a:latin typeface="Cambria" pitchFamily="18" charset="0"/>
              </a:rPr>
              <a:t>strukture</a:t>
            </a:r>
            <a:endParaRPr lang="en-US" sz="3600" dirty="0">
              <a:solidFill>
                <a:srgbClr val="00B050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F6B13491-1AF3-4787-820C-2B18E25A61B2}"/>
              </a:ext>
            </a:extLst>
          </p:cNvPr>
          <p:cNvSpPr txBox="1">
            <a:spLocks/>
          </p:cNvSpPr>
          <p:nvPr/>
        </p:nvSpPr>
        <p:spPr>
          <a:xfrm>
            <a:off x="179512" y="2457475"/>
            <a:ext cx="8784976" cy="1979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Neeksluzivna specijalizacija (unija) komponenata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koja se predstavlja kao lista komponenata u / / zagradama /a,b,c/. Označava da se u odgovarajućoj strukturi pojavljuje bilo samo jedna komponenta, bilo dve, bilo sve.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0B3265-8B4D-4BA3-868E-7B8C3D186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1" y="4653136"/>
            <a:ext cx="7597798" cy="1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7814402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</a:t>
            </a:r>
            <a:r>
              <a:rPr lang="sr-Latn-RS" sz="3600" dirty="0">
                <a:solidFill>
                  <a:srgbClr val="00B050"/>
                </a:solidFill>
                <a:latin typeface="Cambria" pitchFamily="18" charset="0"/>
              </a:rPr>
              <a:t>strukture</a:t>
            </a:r>
            <a:endParaRPr lang="en-US" sz="3600" dirty="0">
              <a:solidFill>
                <a:srgbClr val="00B050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F6B13491-1AF3-4787-820C-2B18E25A61B2}"/>
              </a:ext>
            </a:extLst>
          </p:cNvPr>
          <p:cNvSpPr txBox="1">
            <a:spLocks/>
          </p:cNvSpPr>
          <p:nvPr/>
        </p:nvSpPr>
        <p:spPr>
          <a:xfrm>
            <a:off x="179512" y="2457475"/>
            <a:ext cx="8784976" cy="1979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Skup komponenata 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(preciznije, skup više vrednosti jedne komponente), koji se predstavlja u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{}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zagradama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{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a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}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, i koja kaže da se u odgovarajućoj strukturi komponenta može pojaviti više puta.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861CB28-5A6F-481B-8436-093E9C0AB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6" y="4443915"/>
            <a:ext cx="7178662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7814402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primer polja i semantičkih domena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F6B13491-1AF3-4787-820C-2B18E25A61B2}"/>
              </a:ext>
            </a:extLst>
          </p:cNvPr>
          <p:cNvSpPr txBox="1">
            <a:spLocks/>
          </p:cNvSpPr>
          <p:nvPr/>
        </p:nvSpPr>
        <p:spPr>
          <a:xfrm>
            <a:off x="430006" y="2161782"/>
            <a:ext cx="7670386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- Tabela polja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4B7D9B75-5793-4773-BD87-AF7B5067F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33477"/>
              </p:ext>
            </p:extLst>
          </p:nvPr>
        </p:nvGraphicFramePr>
        <p:xfrm>
          <a:off x="1187624" y="3016200"/>
          <a:ext cx="7159395" cy="2952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465">
                  <a:extLst>
                    <a:ext uri="{9D8B030D-6E8A-4147-A177-3AD203B41FA5}">
                      <a16:colId xmlns="" xmlns:a16="http://schemas.microsoft.com/office/drawing/2014/main" val="1550849585"/>
                    </a:ext>
                  </a:extLst>
                </a:gridCol>
                <a:gridCol w="2386465">
                  <a:extLst>
                    <a:ext uri="{9D8B030D-6E8A-4147-A177-3AD203B41FA5}">
                      <a16:colId xmlns="" xmlns:a16="http://schemas.microsoft.com/office/drawing/2014/main" val="713258815"/>
                    </a:ext>
                  </a:extLst>
                </a:gridCol>
                <a:gridCol w="2386465">
                  <a:extLst>
                    <a:ext uri="{9D8B030D-6E8A-4147-A177-3AD203B41FA5}">
                      <a16:colId xmlns="" xmlns:a16="http://schemas.microsoft.com/office/drawing/2014/main" val="461078924"/>
                    </a:ext>
                  </a:extLst>
                </a:gridCol>
              </a:tblGrid>
              <a:tr h="388525">
                <a:tc>
                  <a:txBody>
                    <a:bodyPr/>
                    <a:lstStyle/>
                    <a:p>
                      <a:r>
                        <a:rPr lang="sr-Latn-RS" dirty="0"/>
                        <a:t>NAZIV POLJA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DOMEN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OGRANIČENJE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06941451"/>
                  </a:ext>
                </a:extLst>
              </a:tr>
              <a:tr h="512761">
                <a:tc>
                  <a:txBody>
                    <a:bodyPr/>
                    <a:lstStyle/>
                    <a:p>
                      <a:r>
                        <a:rPr lang="sr-Latn-RS" dirty="0"/>
                        <a:t>ImeIPrezime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CHAR(30)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8914153"/>
                  </a:ext>
                </a:extLst>
              </a:tr>
              <a:tr h="512761">
                <a:tc>
                  <a:txBody>
                    <a:bodyPr/>
                    <a:lstStyle/>
                    <a:p>
                      <a:r>
                        <a:rPr lang="sr-Latn-RS" dirty="0"/>
                        <a:t>Ocena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FakultetskeOcene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37953473"/>
                  </a:ext>
                </a:extLst>
              </a:tr>
              <a:tr h="512761">
                <a:tc>
                  <a:txBody>
                    <a:bodyPr/>
                    <a:lstStyle/>
                    <a:p>
                      <a:r>
                        <a:rPr lang="sr-Latn-RS" dirty="0"/>
                        <a:t>VrstaStudija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VrsteStudija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58606647"/>
                  </a:ext>
                </a:extLst>
              </a:tr>
              <a:tr h="512761">
                <a:tc>
                  <a:txBody>
                    <a:bodyPr/>
                    <a:lstStyle/>
                    <a:p>
                      <a:r>
                        <a:rPr lang="sr-Latn-RS" dirty="0"/>
                        <a:t>Cena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REAL(10,2)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r>
                        <a:rPr lang="sr-Latn-RS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7474051"/>
                  </a:ext>
                </a:extLst>
              </a:tr>
              <a:tr h="512761"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0786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57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7814402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 primer polja i semantičkih domena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F6B13491-1AF3-4787-820C-2B18E25A61B2}"/>
              </a:ext>
            </a:extLst>
          </p:cNvPr>
          <p:cNvSpPr txBox="1">
            <a:spLocks/>
          </p:cNvSpPr>
          <p:nvPr/>
        </p:nvSpPr>
        <p:spPr>
          <a:xfrm>
            <a:off x="430006" y="2161782"/>
            <a:ext cx="7670386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- Tabela semantičkih domena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="" xmlns:a16="http://schemas.microsoft.com/office/drawing/2014/main" id="{F4655B9F-F873-4B4C-B00D-479AB783D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262183"/>
              </p:ext>
            </p:extLst>
          </p:nvPr>
        </p:nvGraphicFramePr>
        <p:xfrm>
          <a:off x="1403648" y="2940968"/>
          <a:ext cx="6408711" cy="2410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237">
                  <a:extLst>
                    <a:ext uri="{9D8B030D-6E8A-4147-A177-3AD203B41FA5}">
                      <a16:colId xmlns="" xmlns:a16="http://schemas.microsoft.com/office/drawing/2014/main" val="2426375972"/>
                    </a:ext>
                  </a:extLst>
                </a:gridCol>
                <a:gridCol w="2136237">
                  <a:extLst>
                    <a:ext uri="{9D8B030D-6E8A-4147-A177-3AD203B41FA5}">
                      <a16:colId xmlns="" xmlns:a16="http://schemas.microsoft.com/office/drawing/2014/main" val="3190818324"/>
                    </a:ext>
                  </a:extLst>
                </a:gridCol>
                <a:gridCol w="2136237">
                  <a:extLst>
                    <a:ext uri="{9D8B030D-6E8A-4147-A177-3AD203B41FA5}">
                      <a16:colId xmlns="" xmlns:a16="http://schemas.microsoft.com/office/drawing/2014/main" val="2651266117"/>
                    </a:ext>
                  </a:extLst>
                </a:gridCol>
              </a:tblGrid>
              <a:tr h="428042">
                <a:tc>
                  <a:txBody>
                    <a:bodyPr/>
                    <a:lstStyle/>
                    <a:p>
                      <a:r>
                        <a:rPr lang="sr-Latn-RS" dirty="0"/>
                        <a:t>NAZIV DOMENA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PREDEFINISANI DOMEN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OGRANIČENJE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63415049"/>
                  </a:ext>
                </a:extLst>
              </a:tr>
              <a:tr h="428042">
                <a:tc>
                  <a:txBody>
                    <a:bodyPr/>
                    <a:lstStyle/>
                    <a:p>
                      <a:r>
                        <a:rPr lang="sr-Latn-RS" dirty="0"/>
                        <a:t>FakultetskeOcene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INTEGER(2)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sr-Latn-RS" dirty="0"/>
                        <a:t>5,10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17719554"/>
                  </a:ext>
                </a:extLst>
              </a:tr>
              <a:tr h="428042">
                <a:tc>
                  <a:txBody>
                    <a:bodyPr/>
                    <a:lstStyle/>
                    <a:p>
                      <a:r>
                        <a:rPr lang="sr-Latn-RS" dirty="0"/>
                        <a:t>VrsteStudija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CHAR(20)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(</a:t>
                      </a:r>
                      <a:r>
                        <a:rPr lang="en-US" dirty="0"/>
                        <a:t>“</a:t>
                      </a:r>
                      <a:r>
                        <a:rPr lang="sr-Latn-RS" dirty="0"/>
                        <a:t>Osnovne</a:t>
                      </a:r>
                      <a:r>
                        <a:rPr lang="en-US" dirty="0"/>
                        <a:t>”</a:t>
                      </a:r>
                      <a:r>
                        <a:rPr lang="sr-Latn-RS" dirty="0"/>
                        <a:t>, </a:t>
                      </a:r>
                      <a:r>
                        <a:rPr lang="en-US" dirty="0"/>
                        <a:t>“</a:t>
                      </a:r>
                      <a:r>
                        <a:rPr lang="sr-Latn-RS" dirty="0"/>
                        <a:t>Magistarske</a:t>
                      </a:r>
                      <a:r>
                        <a:rPr lang="en-US" dirty="0"/>
                        <a:t>”</a:t>
                      </a:r>
                      <a:r>
                        <a:rPr lang="sr-Latn-RS" dirty="0"/>
                        <a:t>, </a:t>
                      </a:r>
                      <a:r>
                        <a:rPr lang="en-US" dirty="0"/>
                        <a:t>“</a:t>
                      </a:r>
                      <a:r>
                        <a:rPr lang="sr-Latn-RS" dirty="0"/>
                        <a:t>Doktorske</a:t>
                      </a:r>
                      <a:r>
                        <a:rPr lang="en-US" dirty="0"/>
                        <a:t>”</a:t>
                      </a:r>
                      <a:r>
                        <a:rPr lang="sr-Latn-RS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5560661"/>
                  </a:ext>
                </a:extLst>
              </a:tr>
              <a:tr h="428042"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787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1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7814402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 primer strukture tokova i skladišta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F6B13491-1AF3-4787-820C-2B18E25A61B2}"/>
              </a:ext>
            </a:extLst>
          </p:cNvPr>
          <p:cNvSpPr txBox="1">
            <a:spLocks/>
          </p:cNvSpPr>
          <p:nvPr/>
        </p:nvSpPr>
        <p:spPr>
          <a:xfrm>
            <a:off x="430006" y="2161782"/>
            <a:ext cx="7670386" cy="1483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Izgled toka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otpremnica dobavljača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 (otprdob)</a:t>
            </a:r>
          </a:p>
          <a:p>
            <a:pPr algn="l"/>
            <a:endParaRPr lang="sr-Latn-RS" sz="2400" dirty="0">
              <a:solidFill>
                <a:srgbClr val="1F497D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Sif_dob ....		Naziv_dob ....		Adresa_dob ....</a:t>
            </a:r>
          </a:p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Br_otpr ....		Datum_otpr ....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="" xmlns:a16="http://schemas.microsoft.com/office/drawing/2014/main" id="{D67B271B-8798-455F-85A5-EBCDCBD25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47958"/>
              </p:ext>
            </p:extLst>
          </p:nvPr>
        </p:nvGraphicFramePr>
        <p:xfrm>
          <a:off x="1283805" y="3717032"/>
          <a:ext cx="65763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278">
                  <a:extLst>
                    <a:ext uri="{9D8B030D-6E8A-4147-A177-3AD203B41FA5}">
                      <a16:colId xmlns="" xmlns:a16="http://schemas.microsoft.com/office/drawing/2014/main" val="983478792"/>
                    </a:ext>
                  </a:extLst>
                </a:gridCol>
                <a:gridCol w="1315278">
                  <a:extLst>
                    <a:ext uri="{9D8B030D-6E8A-4147-A177-3AD203B41FA5}">
                      <a16:colId xmlns="" xmlns:a16="http://schemas.microsoft.com/office/drawing/2014/main" val="2793228853"/>
                    </a:ext>
                  </a:extLst>
                </a:gridCol>
                <a:gridCol w="1315278">
                  <a:extLst>
                    <a:ext uri="{9D8B030D-6E8A-4147-A177-3AD203B41FA5}">
                      <a16:colId xmlns="" xmlns:a16="http://schemas.microsoft.com/office/drawing/2014/main" val="2715035597"/>
                    </a:ext>
                  </a:extLst>
                </a:gridCol>
                <a:gridCol w="1315278">
                  <a:extLst>
                    <a:ext uri="{9D8B030D-6E8A-4147-A177-3AD203B41FA5}">
                      <a16:colId xmlns="" xmlns:a16="http://schemas.microsoft.com/office/drawing/2014/main" val="2420275276"/>
                    </a:ext>
                  </a:extLst>
                </a:gridCol>
                <a:gridCol w="1315278">
                  <a:extLst>
                    <a:ext uri="{9D8B030D-6E8A-4147-A177-3AD203B41FA5}">
                      <a16:colId xmlns="" xmlns:a16="http://schemas.microsoft.com/office/drawing/2014/main" val="3525741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Red_br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Sif_proizv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Naziv_proiz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Otpr_kol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Vrednost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95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706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8105492"/>
                  </a:ext>
                </a:extLst>
              </a:tr>
            </a:tbl>
          </a:graphicData>
        </a:graphic>
      </p:graphicFrame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8C35B4B3-6E75-41F0-8130-87A8BE2948BB}"/>
              </a:ext>
            </a:extLst>
          </p:cNvPr>
          <p:cNvSpPr txBox="1">
            <a:spLocks/>
          </p:cNvSpPr>
          <p:nvPr/>
        </p:nvSpPr>
        <p:spPr>
          <a:xfrm>
            <a:off x="436331" y="5013176"/>
            <a:ext cx="7670386" cy="599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Definicija u rečniku SSA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706215C-C4D6-4CCF-A769-F92C45F2B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5445224"/>
            <a:ext cx="5351427" cy="10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606490" cy="792088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 primer strukture tokova i skladišta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F6B13491-1AF3-4787-820C-2B18E25A61B2}"/>
              </a:ext>
            </a:extLst>
          </p:cNvPr>
          <p:cNvSpPr txBox="1">
            <a:spLocks/>
          </p:cNvSpPr>
          <p:nvPr/>
        </p:nvSpPr>
        <p:spPr>
          <a:xfrm>
            <a:off x="430006" y="1945446"/>
            <a:ext cx="8606490" cy="223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Strukture</a:t>
            </a:r>
          </a:p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KATALOG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&lt;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SkatalogaDob, NazivPP, AdresaPP, TelefonPP, Datum,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{&lt;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KataloskiBroj, SProizvoda, NazivProizvoda, Opis, Cena, Slika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&gt;}&gt;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;</a:t>
            </a:r>
          </a:p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NARKUP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&lt;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NazivPP, AdresaPP,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{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TelefonPP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}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,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{&lt;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Rbr, SProizvoda, NazivProizvoda, Kolicina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&gt;}&gt;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;</a:t>
            </a:r>
          </a:p>
          <a:p>
            <a:pPr algn="l"/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PROIZVODI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&lt;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SProizvoda, NazivProizvoda, SModela, 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{&lt;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Rbr, SKarakterstika, NazivKarakteristike, VrednostKarakterstike</a:t>
            </a:r>
            <a:r>
              <a:rPr lang="en-US" sz="2400" dirty="0">
                <a:solidFill>
                  <a:srgbClr val="1F497D"/>
                </a:solidFill>
                <a:latin typeface="Cambria" pitchFamily="18" charset="0"/>
              </a:rPr>
              <a:t>&gt;}&gt;</a:t>
            </a: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; ...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8C35B4B3-6E75-41F0-8130-87A8BE2948BB}"/>
              </a:ext>
            </a:extLst>
          </p:cNvPr>
          <p:cNvSpPr txBox="1">
            <a:spLocks/>
          </p:cNvSpPr>
          <p:nvPr/>
        </p:nvSpPr>
        <p:spPr>
          <a:xfrm>
            <a:off x="430006" y="4177694"/>
            <a:ext cx="7670386" cy="599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sr-Latn-RS" sz="2400" b="1" dirty="0">
                <a:solidFill>
                  <a:srgbClr val="1F497D"/>
                </a:solidFill>
                <a:latin typeface="Cambria" pitchFamily="18" charset="0"/>
              </a:rPr>
              <a:t>Polja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AC08D8B-BD86-4521-BE60-552D85AD5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688525"/>
            <a:ext cx="5502117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606490" cy="792088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 –  primer strukture tokova i skladišta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F6B13491-1AF3-4787-820C-2B18E25A61B2}"/>
              </a:ext>
            </a:extLst>
          </p:cNvPr>
          <p:cNvSpPr txBox="1">
            <a:spLocks/>
          </p:cNvSpPr>
          <p:nvPr/>
        </p:nvSpPr>
        <p:spPr>
          <a:xfrm>
            <a:off x="268755" y="5686445"/>
            <a:ext cx="8606490" cy="8927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AutoNum type="arabicPeriod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Navesti strukture podataka</a:t>
            </a:r>
          </a:p>
          <a:p>
            <a:pPr marL="457200" indent="-457200" algn="l">
              <a:buFont typeface="Arial" pitchFamily="34" charset="0"/>
              <a:buAutoNum type="arabicPeriod"/>
            </a:pPr>
            <a:r>
              <a:rPr lang="sr-Latn-RS" sz="2400" dirty="0">
                <a:solidFill>
                  <a:srgbClr val="1F497D"/>
                </a:solidFill>
                <a:latin typeface="Cambria" pitchFamily="18" charset="0"/>
              </a:rPr>
              <a:t>Nacrtati tabelu polja sa domenima i ograničenjima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4FD9475C-BA16-4B6A-BBC0-CF366AF89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336489"/>
              </p:ext>
            </p:extLst>
          </p:nvPr>
        </p:nvGraphicFramePr>
        <p:xfrm>
          <a:off x="1331640" y="1990228"/>
          <a:ext cx="60960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="" xmlns:a16="http://schemas.microsoft.com/office/drawing/2014/main" val="363768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Broj: 00123                    Narudžbenica            Datum: 25.09.2021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70455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b="1" dirty="0"/>
                        <a:t>Podaci o kupcu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256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Šifra kupca:      009897342</a:t>
                      </a:r>
                    </a:p>
                    <a:p>
                      <a:r>
                        <a:rPr lang="sr-Latn-RS" dirty="0"/>
                        <a:t>Naziv kupca:    SW-Inženjering d.o.o</a:t>
                      </a:r>
                    </a:p>
                    <a:p>
                      <a:r>
                        <a:rPr lang="sr-Latn-RS" dirty="0"/>
                        <a:t>Adresa kupca:  Ulica Inženjera bb, Beograd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2250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b="1" dirty="0"/>
                        <a:t>Lista artikala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43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5401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420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835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559562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63EB530D-0F61-4231-85AE-25D337873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909913"/>
              </p:ext>
            </p:extLst>
          </p:nvPr>
        </p:nvGraphicFramePr>
        <p:xfrm>
          <a:off x="1340901" y="4022228"/>
          <a:ext cx="6096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1070853453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32339106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840486718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3890049395"/>
                    </a:ext>
                  </a:extLst>
                </a:gridCol>
              </a:tblGrid>
              <a:tr h="118812">
                <a:tc>
                  <a:txBody>
                    <a:bodyPr/>
                    <a:lstStyle/>
                    <a:p>
                      <a:r>
                        <a:rPr lang="sr-Latn-RS" dirty="0"/>
                        <a:t>Redni broj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Šifra artikla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Naziv artikla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Količina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069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A-00222-1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Monitor...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60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C-302112-9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Projektor...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732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01468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8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680520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Predstavlja sistem kao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crnu kutiju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Predstavlja se funkcionalnost sistema na način kako je vide spoljni objekti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Predstavljaju se ulazi i izlazi iz sistema i funkcije koje transformišu ulaze (pobudu, stimulaciju) u izlaze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Zašto? – jer su IS po pravilu složeni, te prvi modeli u razvoju sistema treba da budu funkcionalni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Kao alat za modelovanje funkcija sistema – </a:t>
            </a:r>
            <a:r>
              <a:rPr lang="sr-Latn-RS" sz="2400" u="sng" dirty="0">
                <a:solidFill>
                  <a:srgbClr val="FF0000"/>
                </a:solidFill>
                <a:latin typeface="Cambria" pitchFamily="18" charset="0"/>
              </a:rPr>
              <a:t>strukturna sistemska analiza</a:t>
            </a:r>
            <a:endParaRPr lang="en-US" sz="2400" u="sng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Funkcionalni model sistema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98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772816"/>
            <a:ext cx="8283988" cy="489654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Kandidati za polaganje popunjavaju zahtev za upis polaganja vozačkog ispita u zavisnosti od željene kategorije. Obavezno tada donosi i dokaz o uplati.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Nakon obavljanja obuke, škola obaveštava kandidate kada je datum polaganja vozačkog ispita.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Kandidatima je pružena mogućnost polaganja, kako ispita vezanog za poznavanje saobraćajnih propisa tako i ispita same vožnje.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zavisnosti od toga da li su položena oba ispita, auto škola izdaje potvrdu na osnovu koje kandidat može da izvadi vozačku dozvolu.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Neophodno je obezbediti da se sva dokumentacija čuva.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1: IS auto škole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1052736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konteksta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C8093CF7-1DF6-4C44-9650-EC9B510CB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047791" cy="400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1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toka podataka prvog nivoa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BB87022-E758-48C4-9ABF-27E7AC262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864"/>
            <a:ext cx="9144000" cy="42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toka podataka drugog nivoa – proces </a:t>
            </a:r>
            <a:r>
              <a:rPr lang="sr-Latn-RS" sz="3600" i="1" dirty="0">
                <a:solidFill>
                  <a:schemeClr val="tx2"/>
                </a:solidFill>
                <a:latin typeface="Cambria" pitchFamily="18" charset="0"/>
              </a:rPr>
              <a:t>Evidentiranje kandidata</a:t>
            </a:r>
            <a:endParaRPr lang="en-US" sz="36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82309DE-7189-4737-A1DD-4F633C97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4904"/>
            <a:ext cx="9144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1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toka podataka drugog nivoa – proces </a:t>
            </a:r>
            <a:r>
              <a:rPr lang="sr-Latn-RS" sz="3600" i="1" dirty="0">
                <a:solidFill>
                  <a:schemeClr val="tx2"/>
                </a:solidFill>
                <a:latin typeface="Cambria" pitchFamily="18" charset="0"/>
              </a:rPr>
              <a:t>Obrada ispita</a:t>
            </a:r>
            <a:endParaRPr lang="en-US" sz="36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276C49E-BB41-4E23-B796-6B1A0A69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872"/>
            <a:ext cx="9144000" cy="417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dekompozicije</a:t>
            </a:r>
            <a:endParaRPr lang="en-US" sz="36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8E125D2-2454-4814-827C-C468EEE41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864"/>
            <a:ext cx="9083827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772816"/>
            <a:ext cx="8283988" cy="489654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Potrebno je projektovati informacioni sistem – program koji će se koristiti u biblioteci, a koji će olakšati postupak iznamljivanja i vraćanja knjiga, kao i nabavke novih (u okviru programa neće biti obrađen proces obrade finansija).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Ovaj program razmatra dva glavna procesa: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Proces nabavke knjiga;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Proces obrade članstva;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Bitno je naglasiti da komunikacija između člana, izdavača i finansijske službe nije direktna, već je biblioteka posrednik te komunikacije. 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2: IS biblioteke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173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74298"/>
            <a:ext cx="8283988" cy="433502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Kada biblioteka želi da naruči knjigu iz kataloga, koji je prethodno dobijen od strane izdavača, i to u slučajevima kada tražena knjiga ne postoji u fondu knjiga ili je broj postojećih primeraka nedovoljan. 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    Proces se nastavlja popunjavanjem i slanjem narudžbenice izdavaču. Potom biblioteka finansijskoj službi šalje nalog za isplatu izdavača. Po izavršenoj isplati finansijska služba šalje izveštaj o isplati dobavljača. Ovaj izveštaj o isplati se prosleđuje izdavaču.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2839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2: IS biblioteke : Proces Nabavke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83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01081" y="2348880"/>
            <a:ext cx="8283988" cy="403244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Po prijemu izveštaja o isplati izdavač zajedno sa naručenom knjigom (knjigama) šalje otpremnicu i fakturu. U slučaju prijema oštećenih knjiga ili knjiga sa greškama biblioteka piše reklamaciju i tu reklamaciju prosleđuje izdavaču.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Izdavač šalje odgovor na reklamaciju i tako obaveštava biblioteku o osnovanosti reklamacije.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2839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2: IS biblioteke : Proces Nabavke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00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01081" y="1916832"/>
            <a:ext cx="8283988" cy="446449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Ovaj proces obuhvata potprocese upis novih članova, brisanje članova, izdavanje i vraćanje knjiga, kao i pisanje opomena i naplatu kazni.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slučaju </a:t>
            </a:r>
            <a:r>
              <a:rPr lang="sr-Latn-RS" sz="2400" b="1" i="1" dirty="0">
                <a:solidFill>
                  <a:schemeClr val="tx2"/>
                </a:solidFill>
                <a:latin typeface="Cambria" pitchFamily="18" charset="0"/>
              </a:rPr>
              <a:t>upisa novog člana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klijent prosleđuje lične podatke i članarinu, na osnovu čega mu se dodeljuje članski broj i vrši njegov upis u evidenciju članova.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slučaju </a:t>
            </a:r>
            <a:r>
              <a:rPr lang="sr-Latn-RS" sz="2400" b="1" i="1" dirty="0">
                <a:solidFill>
                  <a:schemeClr val="tx2"/>
                </a:solidFill>
                <a:latin typeface="Cambria" pitchFamily="18" charset="0"/>
              </a:rPr>
              <a:t>iznajmljivanje knjige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, član prosleđuje člansku karticu i informacije o delu. U slučaju da tražena knjiga postoji u fondu knjiga i ukoliko nije zauzeta, kao rezultat ovog procesa član dobija knjigu. Pri tom se vrši evidentiranje iznajmljene knjige. Prethodno se proverava da li je osoba zaista član biblioteke a potom i da li je vratio prethodno iznajmljene knjige. Samo u ovom slučaju moguć je proces iznajmljivanja knjige.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2839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2: IS biblioteke : Proces Obrade članstva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7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680520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Zadatak funkcionalnog modelovanja je: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i="1" u="sng" dirty="0">
                <a:solidFill>
                  <a:schemeClr val="tx2"/>
                </a:solidFill>
                <a:latin typeface="Cambria" pitchFamily="18" charset="0"/>
              </a:rPr>
              <a:t>dekomponovanje složenog sistema na skup podsistema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– 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SSA (strukturna sistemska analiza)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i="1" u="sng" dirty="0">
                <a:solidFill>
                  <a:schemeClr val="tx2"/>
                </a:solidFill>
                <a:latin typeface="Cambria" pitchFamily="18" charset="0"/>
              </a:rPr>
              <a:t>opis pojedinačnih podmodela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– 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Use case (slučajevi korišćenja)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Funkcionalni model sistema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6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01081" y="1916832"/>
            <a:ext cx="8283988" cy="468052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slučaju </a:t>
            </a:r>
            <a:r>
              <a:rPr lang="sr-Latn-RS" sz="2400" b="1" i="1" dirty="0">
                <a:solidFill>
                  <a:schemeClr val="tx2"/>
                </a:solidFill>
                <a:latin typeface="Cambria" pitchFamily="18" charset="0"/>
              </a:rPr>
              <a:t>vraćanja knjige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član prosleđuje člansku karticu i iznajmljenu knjigu. Vrši se provera članstva kao i iznajmljenih knjiga. U potvrdnom slučaju knjiga se briše iz evidencije iznajmljenih knjiga. U slučaju da je član prekršio neko od pravila – oštetio knjigu, zakasnio sa vraćanjem ili je opomenut, dužan je da plati kaznu finansijskoj službi.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slučaju </a:t>
            </a:r>
            <a:r>
              <a:rPr lang="sr-Latn-RS" sz="2400" b="1" i="1" dirty="0">
                <a:solidFill>
                  <a:schemeClr val="tx2"/>
                </a:solidFill>
                <a:latin typeface="Cambria" pitchFamily="18" charset="0"/>
              </a:rPr>
              <a:t>pisanja opomene i plaćanja kazne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, vrši se provera vremena zaduženja iznajmljenih knjiga. U slučaju da član nije vratio knjigu, piše se i šalje opomena, i vrši se njeno evidentiranje u evidenciju opomena. Potom član lično pri vraćanju knjige plaća kaznu. Pri tom se vrši upis podataka kazne u evidenciju kazni.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2839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2: IS biblioteke : Proces Obrade članstva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79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01081" y="2420888"/>
            <a:ext cx="8283988" cy="3312368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U slučaju </a:t>
            </a:r>
            <a:r>
              <a:rPr lang="sr-Latn-RS" sz="2400" b="1" i="1" dirty="0">
                <a:solidFill>
                  <a:schemeClr val="tx2"/>
                </a:solidFill>
                <a:latin typeface="Cambria" pitchFamily="18" charset="0"/>
              </a:rPr>
              <a:t>brisanja člana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neophodno je proveriti sva moguća zaduženja člana (postojanje aktivnih opomena u evidenciji opomena, kao i proveru datuma kada ističe članarina). U slučaju da je članarina istekla kao i da ne postoje aktivne opomene moguće je brisanje člana.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2839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2: IS biblioteke : Proces Obrade članstva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85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1052736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konteksta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E66BCD0-9325-4119-B4E9-E9ADE855B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8" y="2476261"/>
            <a:ext cx="8817104" cy="33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46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8" y="764704"/>
            <a:ext cx="6984776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toka podataka 1. nivoa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47C5F1-4962-4CB8-AE19-581C03ABB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" y="1700808"/>
            <a:ext cx="8961897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58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8" y="764704"/>
            <a:ext cx="6984776" cy="1224136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toka podataka 2. nivoa – proces </a:t>
            </a:r>
            <a:r>
              <a:rPr lang="sr-Latn-RS" sz="3600" i="1" dirty="0">
                <a:solidFill>
                  <a:schemeClr val="tx2"/>
                </a:solidFill>
                <a:latin typeface="Cambria" pitchFamily="18" charset="0"/>
              </a:rPr>
              <a:t>Nabavka</a:t>
            </a:r>
            <a:endParaRPr lang="en-US" sz="36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1AD50AC-9660-4AAF-A146-C33151B4D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70" y="1989278"/>
            <a:ext cx="5997460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46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8" y="764704"/>
            <a:ext cx="6984776" cy="1224136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toka podataka 2. nivoa – proces </a:t>
            </a:r>
            <a:r>
              <a:rPr lang="sr-Latn-RS" sz="3600" i="1" dirty="0">
                <a:solidFill>
                  <a:schemeClr val="tx2"/>
                </a:solidFill>
                <a:latin typeface="Cambria" pitchFamily="18" charset="0"/>
              </a:rPr>
              <a:t>Obrada članstva</a:t>
            </a:r>
            <a:endParaRPr lang="en-US" sz="36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0C5C03-7754-4864-97F7-FF0299D48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22814"/>
            <a:ext cx="5945984" cy="44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70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8" y="764704"/>
            <a:ext cx="6984776" cy="1224136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- Dijagram dekompozicije</a:t>
            </a:r>
            <a:endParaRPr lang="en-US" sz="36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0294E9-92F2-47BE-9479-46DAAEC5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28800"/>
            <a:ext cx="5842039" cy="481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30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772816"/>
            <a:ext cx="8283988" cy="424847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 najvišeg nivoa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3: IS Turizam i Hotelijerstvo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A4B633D-C608-451E-80EF-DF922821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85858"/>
            <a:ext cx="5760640" cy="43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6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772816"/>
            <a:ext cx="8283988" cy="424847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Dekompozicija ovog složenog procesa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3: IS Turizam i Hotelijerstvo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877A971-8926-47BF-9D18-0409DEA6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2492896"/>
            <a:ext cx="7272808" cy="36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05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772816"/>
            <a:ext cx="8283988" cy="424847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Dekompozicija procesa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Evidencija hotela</a:t>
            </a:r>
            <a:endParaRPr lang="en-US" sz="24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3: IS Turizam i Hotelijerstvo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4D33139-D9CD-4D36-8E09-2AEAD12FD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83" y="2420888"/>
            <a:ext cx="7488832" cy="39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44732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Strukturna sistemska analiza (SSA) je jedna potpuna metodologija za specifikaciju informacionog sistema, odnosno softvera.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Može biti polazna osnova za metodu strukturnog projektovanja programa ili projektovanja logičke strukture baze podataka metodom normalizacije, ili se može tretirati kao metodološki postupak dekompozicije nekog sistema na podsisteme.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- podsetnik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772816"/>
            <a:ext cx="8283988" cy="424847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Dekompozicija procesa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Rezervacije i obračun troškova smeštaja</a:t>
            </a:r>
            <a:endParaRPr lang="en-US" sz="24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3: IS Turizam i Hotelijerstvo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05AEA4C-AB2C-470E-87AE-F97D6B65A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04864"/>
            <a:ext cx="6192688" cy="4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13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-6404" y="2048091"/>
            <a:ext cx="2485810" cy="424847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Dekompozicija procesa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Evidencija</a:t>
            </a:r>
            <a:endParaRPr lang="en-US" sz="24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 3: IS Turizam i Hotelijerstvo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7BA9E5A-F95E-4C33-9447-6F04BC769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72816"/>
            <a:ext cx="6624736" cy="479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65675" y="4952908"/>
            <a:ext cx="4137381" cy="110339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Složeni tok podataka PRIJAVLJIVANJE sastoji se iz dva toka</a:t>
            </a:r>
            <a:endParaRPr lang="en-US" sz="24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Primer: Rečnik podataka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D65ECD4-7890-4141-A632-BDEC2A3B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6" y="1772816"/>
            <a:ext cx="5679503" cy="187390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98E25730-C69F-441D-8AC5-53C6E6F01373}"/>
              </a:ext>
            </a:extLst>
          </p:cNvPr>
          <p:cNvSpPr txBox="1">
            <a:spLocks/>
          </p:cNvSpPr>
          <p:nvPr/>
        </p:nvSpPr>
        <p:spPr>
          <a:xfrm>
            <a:off x="627182" y="3722351"/>
            <a:ext cx="3854041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lphaLcParenR"/>
            </a:pP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IS recepcija</a:t>
            </a:r>
          </a:p>
          <a:p>
            <a:pPr marL="457200" indent="-457200" algn="l">
              <a:buAutoNum type="alphaLcParenR"/>
            </a:pP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Dekompozicija na procese</a:t>
            </a:r>
            <a:endParaRPr lang="en-US" sz="24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457C2DA-CD6F-4160-A16B-DEF8866FF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70723"/>
            <a:ext cx="4273889" cy="170246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7B54B49E-9DF9-4B18-A29A-A912BF433281}"/>
              </a:ext>
            </a:extLst>
          </p:cNvPr>
          <p:cNvSpPr txBox="1">
            <a:spLocks/>
          </p:cNvSpPr>
          <p:nvPr/>
        </p:nvSpPr>
        <p:spPr>
          <a:xfrm>
            <a:off x="6564764" y="1052737"/>
            <a:ext cx="2557897" cy="3683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Prva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struktura podataka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: Tok podataka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PRIJAVLJIVANJE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koji se sastoji iz dva toka: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 LIČNI DOKUMENT 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VRSTA SOBE. </a:t>
            </a:r>
          </a:p>
          <a:p>
            <a:pPr algn="l"/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Druga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: tok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KLJUČ_ILI_KARTICA</a:t>
            </a:r>
          </a:p>
          <a:p>
            <a:pPr algn="l"/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Treća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: tok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RAČUN</a:t>
            </a:r>
            <a:endParaRPr lang="en-US" sz="2400" i="1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447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919237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Primer: Rečnik podataka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7B54B49E-9DF9-4B18-A29A-A912BF433281}"/>
              </a:ext>
            </a:extLst>
          </p:cNvPr>
          <p:cNvSpPr txBox="1">
            <a:spLocks/>
          </p:cNvSpPr>
          <p:nvPr/>
        </p:nvSpPr>
        <p:spPr>
          <a:xfrm>
            <a:off x="565111" y="1872050"/>
            <a:ext cx="1967398" cy="142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Prva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struktura podataka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:</a:t>
            </a:r>
            <a:endParaRPr lang="sr-Latn-RS" sz="24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07340A2-7AFB-4D62-8693-0A1C126BB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00808"/>
            <a:ext cx="6039647" cy="24896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5CF28398-A2A4-4436-8958-8D2EAF47203E}"/>
              </a:ext>
            </a:extLst>
          </p:cNvPr>
          <p:cNvSpPr txBox="1">
            <a:spLocks/>
          </p:cNvSpPr>
          <p:nvPr/>
        </p:nvSpPr>
        <p:spPr>
          <a:xfrm>
            <a:off x="587918" y="4653136"/>
            <a:ext cx="1967398" cy="142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Druga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struktura podataka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:</a:t>
            </a:r>
            <a:endParaRPr lang="sr-Latn-RS" sz="24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6260943-A35B-4E22-B9CB-F445933C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45" y="4509120"/>
            <a:ext cx="6039646" cy="17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5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919237"/>
            <a:ext cx="8102434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Primer: Rečnik podataka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7B54B49E-9DF9-4B18-A29A-A912BF433281}"/>
              </a:ext>
            </a:extLst>
          </p:cNvPr>
          <p:cNvSpPr txBox="1">
            <a:spLocks/>
          </p:cNvSpPr>
          <p:nvPr/>
        </p:nvSpPr>
        <p:spPr>
          <a:xfrm>
            <a:off x="565110" y="1872051"/>
            <a:ext cx="4726969" cy="620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Treća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</a:t>
            </a: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struktura podataka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:</a:t>
            </a:r>
            <a:endParaRPr lang="sr-Latn-RS" sz="2400" i="1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B1F13AE-B1F8-46D1-B89C-AB7215FA4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75144"/>
            <a:ext cx="6396789" cy="37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0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2903" y="2420888"/>
            <a:ext cx="8283988" cy="424847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Novoformirano trgovinsko preduzeće želi da izađe na tržište prodajom roba savremenim načinom poslovanja, putem interneta.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Osnovna ideja leži u prodaji robe kupcima preko firminog veb-sajta, dok se nabavka proizvoda trenutno vrši klasičnim načinom kataloškog naručivanja od dobavljača.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Zadatak: IS e-prodavnica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46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2903" y="1916832"/>
            <a:ext cx="8283988" cy="439248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Prodaja se vrši na sledeći način: 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Kupac poručuje proizvode na veb-sajtu preduzeća tako što iz liste artikala u ponudi bira željene proizvode, tj. 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“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puni</a:t>
            </a:r>
            <a:r>
              <a:rPr lang="en-US" sz="2400" dirty="0">
                <a:solidFill>
                  <a:schemeClr val="tx2"/>
                </a:solidFill>
                <a:latin typeface="Cambria" pitchFamily="18" charset="0"/>
              </a:rPr>
              <a:t>”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kupovnu korpu, koju zatim predaju na naplatu.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Naplata se vrši putem platnih kartica preko ekternog servisa za online-naplatu.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Naplaćeni proizvodi se otpremaju poštom na adresu kupaca. </a:t>
            </a:r>
          </a:p>
          <a:p>
            <a:pPr marL="342900" indent="-342900" algn="l">
              <a:buFontTx/>
              <a:buChar char="-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Radi sigurne kupovine, ali i prepoznavanja specifičnih zahteva kupaca, vodi se evidencija o kupcima.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Zadatak : IS e-prodavnica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317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2903" y="1916832"/>
            <a:ext cx="8283988" cy="4392488"/>
          </a:xfrm>
        </p:spPr>
        <p:txBody>
          <a:bodyPr>
            <a:normAutofit lnSpcReduction="10000"/>
          </a:bodyPr>
          <a:lstStyle/>
          <a:p>
            <a:pPr algn="l"/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Specifikacija svrhe informacionog sistema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Svrha uvođenja informacionog sistema e-prodavnice sastoji se u informacionoj podršci poslovnog procesa nabavke proizvoda od dobavljača i poslovnog procesa online-prodaje proizvoda kupcima.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Nabavka artikla podrazumeva obradu kataloga dobavljača, naručivanje artikla, njihov prijem i plaćanje.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Prodaja proizvoda preko veb-sajta treba registrovanim kupcima da omogući poručivanje artikla preko kupovne korpe, naplatu porudžbine platnom karticom kupca preko eksternog sistema za naplatu i otpremu naplaćenih proizvoda.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Zadatak : IS e-prodavnica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36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2903" y="1916832"/>
            <a:ext cx="8283988" cy="4392488"/>
          </a:xfrm>
        </p:spPr>
        <p:txBody>
          <a:bodyPr>
            <a:normAutofit/>
          </a:bodyPr>
          <a:lstStyle/>
          <a:p>
            <a:pPr algn="l"/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Uraditi analizu sistema e-prodavnice primenom metode SSA.</a:t>
            </a:r>
          </a:p>
          <a:p>
            <a:pPr algn="l"/>
            <a:endParaRPr lang="sr-Latn-RS" sz="2400" b="1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Dijagram konteksta</a:t>
            </a:r>
          </a:p>
          <a:p>
            <a:pPr marL="342900" indent="-342900" algn="l">
              <a:buFontTx/>
              <a:buChar char="-"/>
            </a:pPr>
            <a:r>
              <a:rPr lang="sr-Latn-RS" sz="2400" b="1" dirty="0">
                <a:solidFill>
                  <a:schemeClr val="tx2"/>
                </a:solidFill>
                <a:latin typeface="Cambria" pitchFamily="18" charset="0"/>
              </a:rPr>
              <a:t>Opis ponašanja sistema (Dijagrami tokova podataka, Dijagram dekompozicije, Rečnik podataka)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Zadatak : IS e-prodavnica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0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44732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SSA posmatra informacioni sistem kao funkciju (proces obrade) koja, na bazi ulaznih, generiše </a:t>
            </a:r>
            <a:r>
              <a:rPr lang="sr-Latn-RS" sz="2400" i="1" dirty="0">
                <a:solidFill>
                  <a:schemeClr val="tx2"/>
                </a:solidFill>
                <a:latin typeface="Cambria" pitchFamily="18" charset="0"/>
              </a:rPr>
              <a:t>output</a:t>
            </a: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 – izlazne podatke.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Glavna karakteristika ove metode ogleda se u mogućnosti hijerarhijskog opisa procesa sistema, tj. postupnom dekomponovanju kompleksnih procesa sistema na podprocese.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- podsetnik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772816"/>
            <a:ext cx="8283988" cy="4663351"/>
          </a:xfrm>
        </p:spPr>
        <p:txBody>
          <a:bodyPr>
            <a:normAutofit lnSpcReduction="10000"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Primenom metode SSA se dobija model procesa posmatranog sistema, koji treba da odgovori na sledeća pitanja: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Koje funkcije poseduje sistem, odnosno koje funkcije mora da ima budući IS? Kakve veze postoje između funkcija?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Kakve transformacije treba sistem da izvrši? Koje ulaze (podatke) procesom obrade transformisati u koje izlaze?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Koje zadatke treba da izvrši sistem? Odakle sistem povlači informacije potrebne za izvršavanje zadataka? Kuda odlaze rezultati obrade?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837726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447327"/>
          </a:xfrm>
        </p:spPr>
        <p:txBody>
          <a:bodyPr>
            <a:normAutofit/>
          </a:bodyPr>
          <a:lstStyle/>
          <a:p>
            <a:pPr algn="l"/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Osnovni koncepti za specifikaciju IS u SSA su: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Funkcije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Interfejsi 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Tokovi podataka</a:t>
            </a:r>
          </a:p>
          <a:p>
            <a:pPr marL="457200" indent="-457200" algn="l">
              <a:buFont typeface="+mj-lt"/>
              <a:buAutoNum type="arabicPeriod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Skladišta podataka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</a:t>
            </a:r>
            <a:r>
              <a:rPr lang="sr-Latn-RS" sz="3600" dirty="0" smtClean="0">
                <a:solidFill>
                  <a:schemeClr val="tx2"/>
                </a:solidFill>
                <a:latin typeface="Cambria" pitchFamily="18" charset="0"/>
              </a:rPr>
              <a:t>podsetnik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4AF842A-C331-4BAB-8D42-81835E8A2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60" y="3473370"/>
            <a:ext cx="4759868" cy="295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E473D5E-A805-4A9C-8321-A09E8C6A38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705784"/>
            <a:ext cx="1285237" cy="16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1988840"/>
            <a:ext cx="8283988" cy="444732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 toka podataka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Dijagram toka podataka na najvišem nivou hijerarhije – dijagram konteksta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Hijerarhijska dekompozicija procesa – razlaganje procesa na potprocese do primitivnih funkcija (koje se dalje ne razlažu) – dijagram dekompozicije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Rečnik podataka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</a:t>
            </a:r>
            <a:r>
              <a:rPr lang="sr-Latn-RS" sz="3600" dirty="0" smtClean="0">
                <a:solidFill>
                  <a:schemeClr val="tx2"/>
                </a:solidFill>
                <a:latin typeface="Cambria" pitchFamily="18" charset="0"/>
              </a:rPr>
              <a:t>podsetnik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E473D5E-A805-4A9C-8321-A09E8C6A3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196752"/>
            <a:ext cx="1285237" cy="16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006" y="2132856"/>
            <a:ext cx="8283988" cy="43033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Opisuje strukturu i sadržaj svih tokova i skladišta podataka.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Tokovi i skladišta podataka kao logička struktura podataka predstavljaju kompoziciju polja.</a:t>
            </a:r>
          </a:p>
          <a:p>
            <a:pPr algn="l"/>
            <a:endParaRPr lang="sr-Latn-RS" sz="2400" dirty="0">
              <a:solidFill>
                <a:schemeClr val="tx2"/>
              </a:solidFill>
              <a:latin typeface="Cambria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tx2"/>
                </a:solidFill>
                <a:latin typeface="Cambria" pitchFamily="18" charset="0"/>
              </a:rPr>
              <a:t>Za precizno definisanje logičke strukture skladišta i tokova i definisanje sinatakse rečnika neophodno je uvođenje definicije koncepata rečnika.</a:t>
            </a:r>
            <a:endParaRPr lang="en-US" sz="24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1AF310-4C47-41B4-B3F2-DC40A71D4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006" y="980728"/>
            <a:ext cx="6192688" cy="936104"/>
          </a:xfrm>
        </p:spPr>
        <p:txBody>
          <a:bodyPr>
            <a:noAutofit/>
          </a:bodyPr>
          <a:lstStyle/>
          <a:p>
            <a:pPr algn="l"/>
            <a:r>
              <a:rPr lang="sr-Latn-RS" sz="3600" dirty="0">
                <a:solidFill>
                  <a:schemeClr val="tx2"/>
                </a:solidFill>
                <a:latin typeface="Cambria" pitchFamily="18" charset="0"/>
              </a:rPr>
              <a:t>SSA – rečnik podataka</a:t>
            </a:r>
            <a:endParaRPr lang="en-US" sz="3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3684</TotalTime>
  <Words>2047</Words>
  <Application>Microsoft Office PowerPoint</Application>
  <PresentationFormat>On-screen Show (4:3)</PresentationFormat>
  <Paragraphs>255</Paragraphs>
  <Slides>48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Funkcionalni model sistema</vt:lpstr>
      <vt:lpstr>Funkcionalni model sistema</vt:lpstr>
      <vt:lpstr>Funkcionalni model sistema</vt:lpstr>
      <vt:lpstr>SSA - podsetnik</vt:lpstr>
      <vt:lpstr>SSA - podsetnik</vt:lpstr>
      <vt:lpstr>SSA</vt:lpstr>
      <vt:lpstr>SSA – podsetnik</vt:lpstr>
      <vt:lpstr>SSA – podsetnik</vt:lpstr>
      <vt:lpstr>SSA – rečnik podataka</vt:lpstr>
      <vt:lpstr>SSA – rečnik podataka – polja i domeni</vt:lpstr>
      <vt:lpstr>SSA – rečnik podataka – strukture</vt:lpstr>
      <vt:lpstr>SSA – rečnik podataka – strukture</vt:lpstr>
      <vt:lpstr>SSA – rečnik podataka – strukture</vt:lpstr>
      <vt:lpstr>SSA – rečnik podataka – strukture</vt:lpstr>
      <vt:lpstr>SSA – rečnik podataka – primer polja i semantičkih domena</vt:lpstr>
      <vt:lpstr>SSA – rečnik podataka –  primer polja i semantičkih domena</vt:lpstr>
      <vt:lpstr>SSA – rečnik podataka –  primer strukture tokova i skladišta</vt:lpstr>
      <vt:lpstr>SSA – rečnik podataka –  primer strukture tokova i skladišta</vt:lpstr>
      <vt:lpstr>SSA – rečnik podataka –  primer strukture tokova i skladišta</vt:lpstr>
      <vt:lpstr>Primer 1: IS auto škole</vt:lpstr>
      <vt:lpstr>- Dijagram konteksta</vt:lpstr>
      <vt:lpstr>- Dijagram toka podataka prvog nivoa</vt:lpstr>
      <vt:lpstr>- Dijagram toka podataka drugog nivoa – proces Evidentiranje kandidata</vt:lpstr>
      <vt:lpstr>- Dijagram toka podataka drugog nivoa – proces Obrada ispita</vt:lpstr>
      <vt:lpstr>- Dijagram dekompozicije</vt:lpstr>
      <vt:lpstr>Primer 2: IS biblioteke</vt:lpstr>
      <vt:lpstr>Primer 2: IS biblioteke : Proces Nabavke</vt:lpstr>
      <vt:lpstr>Primer 2: IS biblioteke : Proces Nabavke</vt:lpstr>
      <vt:lpstr>Primer 2: IS biblioteke : Proces Obrade članstva</vt:lpstr>
      <vt:lpstr>Primer 2: IS biblioteke : Proces Obrade članstva</vt:lpstr>
      <vt:lpstr>Primer 2: IS biblioteke : Proces Obrade članstva</vt:lpstr>
      <vt:lpstr>- Dijagram konteksta</vt:lpstr>
      <vt:lpstr>- Dijagram toka podataka 1. nivoa</vt:lpstr>
      <vt:lpstr>- Dijagram toka podataka 2. nivoa – proces Nabavka</vt:lpstr>
      <vt:lpstr>- Dijagram toka podataka 2. nivoa – proces Obrada članstva</vt:lpstr>
      <vt:lpstr>- Dijagram dekompozicije</vt:lpstr>
      <vt:lpstr>Primer 3: IS Turizam i Hotelijerstvo</vt:lpstr>
      <vt:lpstr>Primer 3: IS Turizam i Hotelijerstvo</vt:lpstr>
      <vt:lpstr>Primer 3: IS Turizam i Hotelijerstvo</vt:lpstr>
      <vt:lpstr>Primer 3: IS Turizam i Hotelijerstvo</vt:lpstr>
      <vt:lpstr>Primer 3: IS Turizam i Hotelijerstvo</vt:lpstr>
      <vt:lpstr>Primer: Rečnik podataka</vt:lpstr>
      <vt:lpstr>Primer: Rečnik podataka</vt:lpstr>
      <vt:lpstr>Primer: Rečnik podataka</vt:lpstr>
      <vt:lpstr>Zadatak: IS e-prodavnica</vt:lpstr>
      <vt:lpstr>Zadatak : IS e-prodavnica</vt:lpstr>
      <vt:lpstr>Zadatak : IS e-prodavnica</vt:lpstr>
      <vt:lpstr>Zadatak : IS e-prodavnica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Poslovni i pravni fakultet</dc:title>
  <dc:creator>Windows User</dc:creator>
  <cp:lastModifiedBy>Korisnik</cp:lastModifiedBy>
  <cp:revision>419</cp:revision>
  <dcterms:created xsi:type="dcterms:W3CDTF">2021-02-24T10:06:34Z</dcterms:created>
  <dcterms:modified xsi:type="dcterms:W3CDTF">2022-11-29T21:24:13Z</dcterms:modified>
</cp:coreProperties>
</file>